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1" roundtripDataSignature="AMtx7mhxiuEhE9P7afThA/Z/1o6vhyDCP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DBDEB9E-C3C5-4E7A-8AB6-1882D164BE42}">
  <a:tblStyle styleId="{FDBDEB9E-C3C5-4E7A-8AB6-1882D164BE4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4" d="100"/>
          <a:sy n="74" d="100"/>
        </p:scale>
        <p:origin x="1013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4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e Título Vertical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/>
        </p:nvSpPr>
        <p:spPr>
          <a:xfrm>
            <a:off x="243280" y="1734248"/>
            <a:ext cx="11467750" cy="861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0" b="1" i="0" u="none" strike="noStrike" cap="none">
                <a:solidFill>
                  <a:srgbClr val="373737"/>
                </a:solidFill>
              </a:rPr>
              <a:t>TÍTULO DO TRABALHO</a:t>
            </a:r>
            <a:endParaRPr>
              <a:solidFill>
                <a:srgbClr val="373737"/>
              </a:solidFill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1140903" y="4940233"/>
            <a:ext cx="10570200" cy="11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50" b="1">
                <a:solidFill>
                  <a:srgbClr val="373737"/>
                </a:solidFill>
              </a:rPr>
              <a:t>AUTOR 1 - INSTITUIÇÃO</a:t>
            </a:r>
            <a:endParaRPr>
              <a:solidFill>
                <a:srgbClr val="373737"/>
              </a:solidFill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50" b="1">
                <a:solidFill>
                  <a:srgbClr val="373737"/>
                </a:solidFill>
              </a:rPr>
              <a:t>AUTOR 2 - INSTITUIÇÃO</a:t>
            </a:r>
            <a:endParaRPr>
              <a:solidFill>
                <a:srgbClr val="373737"/>
              </a:solidFill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50" b="1">
                <a:solidFill>
                  <a:srgbClr val="373737"/>
                </a:solidFill>
              </a:rPr>
              <a:t>AUTOR 3 - INSTITUIÇÃO</a:t>
            </a:r>
            <a:endParaRPr sz="2000" b="1">
              <a:solidFill>
                <a:srgbClr val="373737"/>
              </a:solidFill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0" y="6812804"/>
            <a:ext cx="12192000" cy="62952"/>
          </a:xfrm>
          <a:prstGeom prst="rect">
            <a:avLst/>
          </a:prstGeom>
          <a:solidFill>
            <a:srgbClr val="E91C3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138;p5">
            <a:extLst>
              <a:ext uri="{FF2B5EF4-FFF2-40B4-BE49-F238E27FC236}">
                <a16:creationId xmlns:a16="http://schemas.microsoft.com/office/drawing/2014/main" id="{7CF44B0B-0C80-E7C9-4C31-FFBF91253BD6}"/>
              </a:ext>
            </a:extLst>
          </p:cNvPr>
          <p:cNvSpPr/>
          <p:nvPr/>
        </p:nvSpPr>
        <p:spPr>
          <a:xfrm>
            <a:off x="0" y="760635"/>
            <a:ext cx="12192000" cy="62952"/>
          </a:xfrm>
          <a:prstGeom prst="rect">
            <a:avLst/>
          </a:prstGeom>
          <a:solidFill>
            <a:srgbClr val="E91C3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37343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140;p5">
            <a:extLst>
              <a:ext uri="{FF2B5EF4-FFF2-40B4-BE49-F238E27FC236}">
                <a16:creationId xmlns:a16="http://schemas.microsoft.com/office/drawing/2014/main" id="{C7E083C9-A3F5-E5A6-F817-F353D8ED23AF}"/>
              </a:ext>
            </a:extLst>
          </p:cNvPr>
          <p:cNvSpPr txBox="1"/>
          <p:nvPr/>
        </p:nvSpPr>
        <p:spPr>
          <a:xfrm>
            <a:off x="8024727" y="158749"/>
            <a:ext cx="4142100" cy="569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9º ENCONTRO ACADÊMICO DE BIM DE MINAS GERAIS</a:t>
            </a:r>
            <a:br>
              <a:rPr lang="pt-BR" sz="9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pt-BR" sz="9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07 DE NOVEMB</a:t>
            </a:r>
            <a:r>
              <a:rPr lang="pt-BR" sz="900" b="1" dirty="0">
                <a:solidFill>
                  <a:schemeClr val="dk1"/>
                </a:solidFill>
              </a:rPr>
              <a:t>RO</a:t>
            </a:r>
            <a:r>
              <a:rPr lang="pt-BR" sz="9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900" b="1" dirty="0">
                <a:solidFill>
                  <a:schemeClr val="dk1"/>
                </a:solidFill>
              </a:rPr>
              <a:t>DE</a:t>
            </a:r>
            <a:r>
              <a:rPr lang="pt-BR" sz="9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202</a:t>
            </a:r>
            <a:r>
              <a:rPr lang="pt-BR" sz="900" b="1" dirty="0">
                <a:solidFill>
                  <a:schemeClr val="dk1"/>
                </a:solidFill>
              </a:rPr>
              <a:t>5</a:t>
            </a:r>
            <a:endParaRPr sz="12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6" name="Imagem 5" descr="Logotipo&#10;&#10;O conteúdo gerado por IA pode estar incorreto.">
            <a:extLst>
              <a:ext uri="{FF2B5EF4-FFF2-40B4-BE49-F238E27FC236}">
                <a16:creationId xmlns:a16="http://schemas.microsoft.com/office/drawing/2014/main" id="{C1D3D6AF-0BCE-2914-8483-A69A4D2047A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" r="1035" b="33574"/>
          <a:stretch>
            <a:fillRect/>
          </a:stretch>
        </p:blipFill>
        <p:spPr>
          <a:xfrm>
            <a:off x="35325" y="26178"/>
            <a:ext cx="3363196" cy="69772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"/>
          <p:cNvSpPr txBox="1"/>
          <p:nvPr/>
        </p:nvSpPr>
        <p:spPr>
          <a:xfrm>
            <a:off x="184557" y="899175"/>
            <a:ext cx="11836867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1">
                <a:solidFill>
                  <a:srgbClr val="373737"/>
                </a:solidFill>
              </a:rPr>
              <a:t>INTRODUÇÃO</a:t>
            </a:r>
            <a:endParaRPr>
              <a:solidFill>
                <a:srgbClr val="373737"/>
              </a:solidFill>
            </a:endParaRPr>
          </a:p>
        </p:txBody>
      </p:sp>
      <p:sp>
        <p:nvSpPr>
          <p:cNvPr id="99" name="Google Shape;99;p2"/>
          <p:cNvSpPr txBox="1"/>
          <p:nvPr/>
        </p:nvSpPr>
        <p:spPr>
          <a:xfrm>
            <a:off x="184557" y="2267568"/>
            <a:ext cx="3816900" cy="16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373737"/>
              </a:buClr>
              <a:buSzPts val="2500"/>
              <a:buChar char="▪"/>
            </a:pPr>
            <a:r>
              <a:rPr lang="pt-BR" sz="2500" b="1">
                <a:solidFill>
                  <a:srgbClr val="373737"/>
                </a:solidFill>
              </a:rPr>
              <a:t>Tópico 1</a:t>
            </a:r>
            <a:endParaRPr>
              <a:solidFill>
                <a:srgbClr val="373737"/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373737"/>
              </a:buClr>
              <a:buSzPts val="2500"/>
              <a:buChar char="▪"/>
            </a:pPr>
            <a:r>
              <a:rPr lang="pt-BR" sz="2500" b="1">
                <a:solidFill>
                  <a:srgbClr val="373737"/>
                </a:solidFill>
              </a:rPr>
              <a:t>Tópico 2</a:t>
            </a:r>
            <a:endParaRPr>
              <a:solidFill>
                <a:srgbClr val="373737"/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373737"/>
              </a:buClr>
              <a:buSzPts val="2500"/>
              <a:buChar char="▪"/>
            </a:pPr>
            <a:r>
              <a:rPr lang="pt-BR" sz="2500" b="1">
                <a:solidFill>
                  <a:srgbClr val="373737"/>
                </a:solidFill>
              </a:rPr>
              <a:t>Tópico 3</a:t>
            </a:r>
            <a:endParaRPr>
              <a:solidFill>
                <a:srgbClr val="373737"/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373737"/>
              </a:buClr>
              <a:buSzPts val="2500"/>
              <a:buChar char="▪"/>
            </a:pPr>
            <a:r>
              <a:rPr lang="pt-BR" sz="2500" b="1">
                <a:solidFill>
                  <a:srgbClr val="373737"/>
                </a:solidFill>
              </a:rPr>
              <a:t>Tópico 4</a:t>
            </a:r>
            <a:endParaRPr>
              <a:solidFill>
                <a:srgbClr val="373737"/>
              </a:solidFill>
            </a:endParaRPr>
          </a:p>
        </p:txBody>
      </p:sp>
      <p:sp>
        <p:nvSpPr>
          <p:cNvPr id="100" name="Google Shape;100;p2"/>
          <p:cNvSpPr txBox="1">
            <a:spLocks noGrp="1"/>
          </p:cNvSpPr>
          <p:nvPr>
            <p:ph type="sldNum" idx="12"/>
          </p:nvPr>
        </p:nvSpPr>
        <p:spPr>
          <a:xfrm>
            <a:off x="9448799" y="636703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2000" b="1">
                <a:solidFill>
                  <a:srgbClr val="373737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sz="2000" b="1">
              <a:solidFill>
                <a:srgbClr val="37373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1" name="Google Shape;101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99393" y="2683931"/>
            <a:ext cx="5346116" cy="2666699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2"/>
          <p:cNvSpPr txBox="1"/>
          <p:nvPr/>
        </p:nvSpPr>
        <p:spPr>
          <a:xfrm>
            <a:off x="5775355" y="5422055"/>
            <a:ext cx="51942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500" b="1">
                <a:solidFill>
                  <a:srgbClr val="373737"/>
                </a:solidFill>
              </a:rPr>
              <a:t>Figura 1. Building Information Modeling (BIM)</a:t>
            </a:r>
            <a:endParaRPr>
              <a:solidFill>
                <a:srgbClr val="373737"/>
              </a:solidFill>
            </a:endParaRPr>
          </a:p>
        </p:txBody>
      </p:sp>
      <p:sp>
        <p:nvSpPr>
          <p:cNvPr id="104" name="Google Shape;104;p2"/>
          <p:cNvSpPr/>
          <p:nvPr/>
        </p:nvSpPr>
        <p:spPr>
          <a:xfrm>
            <a:off x="0" y="6812804"/>
            <a:ext cx="12192000" cy="62952"/>
          </a:xfrm>
          <a:prstGeom prst="rect">
            <a:avLst/>
          </a:prstGeom>
          <a:solidFill>
            <a:srgbClr val="E91C3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138;p5">
            <a:extLst>
              <a:ext uri="{FF2B5EF4-FFF2-40B4-BE49-F238E27FC236}">
                <a16:creationId xmlns:a16="http://schemas.microsoft.com/office/drawing/2014/main" id="{60C9776D-F3C8-FC8D-C0FD-C6264F82E06D}"/>
              </a:ext>
            </a:extLst>
          </p:cNvPr>
          <p:cNvSpPr/>
          <p:nvPr/>
        </p:nvSpPr>
        <p:spPr>
          <a:xfrm>
            <a:off x="0" y="760635"/>
            <a:ext cx="12192000" cy="62952"/>
          </a:xfrm>
          <a:prstGeom prst="rect">
            <a:avLst/>
          </a:prstGeom>
          <a:solidFill>
            <a:srgbClr val="E91C3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37343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140;p5">
            <a:extLst>
              <a:ext uri="{FF2B5EF4-FFF2-40B4-BE49-F238E27FC236}">
                <a16:creationId xmlns:a16="http://schemas.microsoft.com/office/drawing/2014/main" id="{498E66D0-FE59-C9A6-D8E9-E9A3DB9F89B3}"/>
              </a:ext>
            </a:extLst>
          </p:cNvPr>
          <p:cNvSpPr txBox="1"/>
          <p:nvPr/>
        </p:nvSpPr>
        <p:spPr>
          <a:xfrm>
            <a:off x="8024727" y="158749"/>
            <a:ext cx="4142100" cy="569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9º ENCONTRO ACADÊMICO DE BIM DE MINAS GERAIS</a:t>
            </a:r>
            <a:br>
              <a:rPr lang="pt-BR" sz="9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pt-BR" sz="9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07 DE NOVEMB</a:t>
            </a:r>
            <a:r>
              <a:rPr lang="pt-BR" sz="900" b="1" dirty="0">
                <a:solidFill>
                  <a:schemeClr val="dk1"/>
                </a:solidFill>
              </a:rPr>
              <a:t>RO</a:t>
            </a:r>
            <a:r>
              <a:rPr lang="pt-BR" sz="9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900" b="1" dirty="0">
                <a:solidFill>
                  <a:schemeClr val="dk1"/>
                </a:solidFill>
              </a:rPr>
              <a:t>DE</a:t>
            </a:r>
            <a:r>
              <a:rPr lang="pt-BR" sz="9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202</a:t>
            </a:r>
            <a:r>
              <a:rPr lang="pt-BR" sz="900" b="1" dirty="0">
                <a:solidFill>
                  <a:schemeClr val="dk1"/>
                </a:solidFill>
              </a:rPr>
              <a:t>5</a:t>
            </a:r>
            <a:endParaRPr sz="12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6" name="Imagem 5" descr="Logotipo&#10;&#10;O conteúdo gerado por IA pode estar incorreto.">
            <a:extLst>
              <a:ext uri="{FF2B5EF4-FFF2-40B4-BE49-F238E27FC236}">
                <a16:creationId xmlns:a16="http://schemas.microsoft.com/office/drawing/2014/main" id="{36475A5B-5BA6-2A99-EDAF-E16D6918308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1" r="1035" b="33574"/>
          <a:stretch>
            <a:fillRect/>
          </a:stretch>
        </p:blipFill>
        <p:spPr>
          <a:xfrm>
            <a:off x="35325" y="26178"/>
            <a:ext cx="3363196" cy="69772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"/>
          <p:cNvSpPr txBox="1"/>
          <p:nvPr/>
        </p:nvSpPr>
        <p:spPr>
          <a:xfrm>
            <a:off x="184557" y="904143"/>
            <a:ext cx="11274805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1">
                <a:solidFill>
                  <a:srgbClr val="373737"/>
                </a:solidFill>
              </a:rPr>
              <a:t>METODOLOGIA</a:t>
            </a:r>
            <a:endParaRPr>
              <a:solidFill>
                <a:srgbClr val="373737"/>
              </a:solidFill>
            </a:endParaRPr>
          </a:p>
        </p:txBody>
      </p:sp>
      <p:sp>
        <p:nvSpPr>
          <p:cNvPr id="112" name="Google Shape;112;p3"/>
          <p:cNvSpPr txBox="1"/>
          <p:nvPr/>
        </p:nvSpPr>
        <p:spPr>
          <a:xfrm>
            <a:off x="184557" y="2267568"/>
            <a:ext cx="3816900" cy="16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373737"/>
              </a:buClr>
              <a:buSzPts val="2500"/>
              <a:buChar char="▪"/>
            </a:pPr>
            <a:r>
              <a:rPr lang="pt-BR" sz="2500" b="1">
                <a:solidFill>
                  <a:srgbClr val="373737"/>
                </a:solidFill>
              </a:rPr>
              <a:t>Tópico 1</a:t>
            </a:r>
            <a:endParaRPr>
              <a:solidFill>
                <a:srgbClr val="373737"/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373737"/>
              </a:buClr>
              <a:buSzPts val="2500"/>
              <a:buChar char="▪"/>
            </a:pPr>
            <a:r>
              <a:rPr lang="pt-BR" sz="2500" b="1">
                <a:solidFill>
                  <a:srgbClr val="373737"/>
                </a:solidFill>
              </a:rPr>
              <a:t>Tópico 2</a:t>
            </a:r>
            <a:endParaRPr>
              <a:solidFill>
                <a:srgbClr val="373737"/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373737"/>
              </a:buClr>
              <a:buSzPts val="2500"/>
              <a:buChar char="▪"/>
            </a:pPr>
            <a:r>
              <a:rPr lang="pt-BR" sz="2500" b="1">
                <a:solidFill>
                  <a:srgbClr val="373737"/>
                </a:solidFill>
              </a:rPr>
              <a:t>Tópico 3</a:t>
            </a:r>
            <a:endParaRPr>
              <a:solidFill>
                <a:srgbClr val="373737"/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373737"/>
              </a:buClr>
              <a:buSzPts val="2500"/>
              <a:buChar char="▪"/>
            </a:pPr>
            <a:r>
              <a:rPr lang="pt-BR" sz="2500" b="1">
                <a:solidFill>
                  <a:srgbClr val="373737"/>
                </a:solidFill>
              </a:rPr>
              <a:t>Tópico 4</a:t>
            </a:r>
            <a:endParaRPr>
              <a:solidFill>
                <a:srgbClr val="373737"/>
              </a:solidFill>
            </a:endParaRPr>
          </a:p>
        </p:txBody>
      </p:sp>
      <p:sp>
        <p:nvSpPr>
          <p:cNvPr id="113" name="Google Shape;113;p3"/>
          <p:cNvSpPr txBox="1">
            <a:spLocks noGrp="1"/>
          </p:cNvSpPr>
          <p:nvPr>
            <p:ph type="sldNum" idx="12"/>
          </p:nvPr>
        </p:nvSpPr>
        <p:spPr>
          <a:xfrm>
            <a:off x="9448799" y="636703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2000" b="1">
                <a:solidFill>
                  <a:srgbClr val="373737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sz="2000" b="1">
              <a:solidFill>
                <a:srgbClr val="37373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3"/>
          <p:cNvSpPr/>
          <p:nvPr/>
        </p:nvSpPr>
        <p:spPr>
          <a:xfrm>
            <a:off x="0" y="6812804"/>
            <a:ext cx="12192000" cy="62952"/>
          </a:xfrm>
          <a:prstGeom prst="rect">
            <a:avLst/>
          </a:prstGeom>
          <a:solidFill>
            <a:srgbClr val="E91C3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138;p5">
            <a:extLst>
              <a:ext uri="{FF2B5EF4-FFF2-40B4-BE49-F238E27FC236}">
                <a16:creationId xmlns:a16="http://schemas.microsoft.com/office/drawing/2014/main" id="{7AF1EDE8-1175-4FD8-5901-0E611B68852A}"/>
              </a:ext>
            </a:extLst>
          </p:cNvPr>
          <p:cNvSpPr/>
          <p:nvPr/>
        </p:nvSpPr>
        <p:spPr>
          <a:xfrm>
            <a:off x="0" y="760635"/>
            <a:ext cx="12192000" cy="62952"/>
          </a:xfrm>
          <a:prstGeom prst="rect">
            <a:avLst/>
          </a:prstGeom>
          <a:solidFill>
            <a:srgbClr val="E91C3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37343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140;p5">
            <a:extLst>
              <a:ext uri="{FF2B5EF4-FFF2-40B4-BE49-F238E27FC236}">
                <a16:creationId xmlns:a16="http://schemas.microsoft.com/office/drawing/2014/main" id="{97075F7D-3731-2392-36C3-FA95C8CCBD6E}"/>
              </a:ext>
            </a:extLst>
          </p:cNvPr>
          <p:cNvSpPr txBox="1"/>
          <p:nvPr/>
        </p:nvSpPr>
        <p:spPr>
          <a:xfrm>
            <a:off x="8024727" y="158749"/>
            <a:ext cx="4142100" cy="569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9º ENCONTRO ACADÊMICO DE BIM DE MINAS GERAIS</a:t>
            </a:r>
            <a:br>
              <a:rPr lang="pt-BR" sz="9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pt-BR" sz="9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07 DE NOVEMB</a:t>
            </a:r>
            <a:r>
              <a:rPr lang="pt-BR" sz="900" b="1" dirty="0">
                <a:solidFill>
                  <a:schemeClr val="dk1"/>
                </a:solidFill>
              </a:rPr>
              <a:t>RO</a:t>
            </a:r>
            <a:r>
              <a:rPr lang="pt-BR" sz="9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900" b="1" dirty="0">
                <a:solidFill>
                  <a:schemeClr val="dk1"/>
                </a:solidFill>
              </a:rPr>
              <a:t>DE</a:t>
            </a:r>
            <a:r>
              <a:rPr lang="pt-BR" sz="9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202</a:t>
            </a:r>
            <a:r>
              <a:rPr lang="pt-BR" sz="900" b="1" dirty="0">
                <a:solidFill>
                  <a:schemeClr val="dk1"/>
                </a:solidFill>
              </a:rPr>
              <a:t>5</a:t>
            </a:r>
            <a:endParaRPr sz="12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6" name="Imagem 5" descr="Logotipo&#10;&#10;O conteúdo gerado por IA pode estar incorreto.">
            <a:extLst>
              <a:ext uri="{FF2B5EF4-FFF2-40B4-BE49-F238E27FC236}">
                <a16:creationId xmlns:a16="http://schemas.microsoft.com/office/drawing/2014/main" id="{5493ACF0-D0C6-8D4F-BA98-2CBD45B64ED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" r="1035" b="33574"/>
          <a:stretch>
            <a:fillRect/>
          </a:stretch>
        </p:blipFill>
        <p:spPr>
          <a:xfrm>
            <a:off x="35325" y="26178"/>
            <a:ext cx="3363196" cy="69772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4"/>
          <p:cNvSpPr txBox="1"/>
          <p:nvPr/>
        </p:nvSpPr>
        <p:spPr>
          <a:xfrm>
            <a:off x="184557" y="904143"/>
            <a:ext cx="11274805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1">
                <a:solidFill>
                  <a:srgbClr val="373737"/>
                </a:solidFill>
              </a:rPr>
              <a:t>RESULTADOS E DISCUSSÕES</a:t>
            </a:r>
            <a:endParaRPr>
              <a:solidFill>
                <a:srgbClr val="373737"/>
              </a:solidFill>
            </a:endParaRPr>
          </a:p>
        </p:txBody>
      </p:sp>
      <p:graphicFrame>
        <p:nvGraphicFramePr>
          <p:cNvPr id="123" name="Google Shape;123;p4"/>
          <p:cNvGraphicFramePr/>
          <p:nvPr/>
        </p:nvGraphicFramePr>
        <p:xfrm>
          <a:off x="5528344" y="2267568"/>
          <a:ext cx="5409475" cy="1441490"/>
        </p:xfrm>
        <a:graphic>
          <a:graphicData uri="http://schemas.openxmlformats.org/drawingml/2006/table">
            <a:tbl>
              <a:tblPr>
                <a:noFill/>
                <a:tableStyleId>{FDBDEB9E-C3C5-4E7A-8AB6-1882D164BE42}</a:tableStyleId>
              </a:tblPr>
              <a:tblGrid>
                <a:gridCol w="1403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8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1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u="none" strike="noStrike" cap="none">
                        <a:solidFill>
                          <a:srgbClr val="373737"/>
                        </a:solidFill>
                      </a:endParaRPr>
                    </a:p>
                  </a:txBody>
                  <a:tcPr marL="36200" marR="36200" marT="36200" marB="362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500" b="1" u="none" strike="noStrike" cap="none">
                          <a:solidFill>
                            <a:srgbClr val="373737"/>
                          </a:solidFill>
                        </a:rPr>
                        <a:t>Tempo de cálculo (min)</a:t>
                      </a:r>
                      <a:endParaRPr sz="1500" u="none" strike="noStrike" cap="none">
                        <a:solidFill>
                          <a:srgbClr val="373737"/>
                        </a:solidFill>
                      </a:endParaRPr>
                    </a:p>
                  </a:txBody>
                  <a:tcPr marL="36200" marR="36200" marT="36200" marB="362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500" b="1" u="none" strike="noStrike" cap="none">
                          <a:solidFill>
                            <a:srgbClr val="373737"/>
                          </a:solidFill>
                        </a:rPr>
                        <a:t>Número de eventos</a:t>
                      </a:r>
                      <a:endParaRPr sz="1500" u="none" strike="noStrike" cap="none">
                        <a:solidFill>
                          <a:srgbClr val="373737"/>
                        </a:solidFill>
                      </a:endParaRPr>
                    </a:p>
                  </a:txBody>
                  <a:tcPr marL="36200" marR="36200" marT="36200" marB="362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500" b="1" u="none" strike="noStrike" cap="none">
                          <a:solidFill>
                            <a:srgbClr val="373737"/>
                          </a:solidFill>
                        </a:rPr>
                        <a:t>Tipo de uso</a:t>
                      </a:r>
                      <a:endParaRPr sz="1500" u="none" strike="noStrike" cap="none">
                        <a:solidFill>
                          <a:srgbClr val="373737"/>
                        </a:solidFill>
                      </a:endParaRPr>
                    </a:p>
                  </a:txBody>
                  <a:tcPr marL="36200" marR="36200" marT="36200" marB="362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500" u="none" strike="noStrike" cap="none">
                          <a:solidFill>
                            <a:srgbClr val="373737"/>
                          </a:solidFill>
                        </a:rPr>
                        <a:t>Caso 1</a:t>
                      </a:r>
                      <a:endParaRPr sz="1500" u="none" strike="noStrike" cap="none">
                        <a:solidFill>
                          <a:srgbClr val="373737"/>
                        </a:solidFill>
                      </a:endParaRPr>
                    </a:p>
                  </a:txBody>
                  <a:tcPr marL="36200" marR="36200" marT="36200" marB="362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500" u="none" strike="noStrike" cap="none">
                          <a:solidFill>
                            <a:srgbClr val="373737"/>
                          </a:solidFill>
                        </a:rPr>
                        <a:t>100</a:t>
                      </a:r>
                      <a:endParaRPr sz="1500" u="none" strike="noStrike" cap="none">
                        <a:solidFill>
                          <a:srgbClr val="373737"/>
                        </a:solidFill>
                      </a:endParaRPr>
                    </a:p>
                  </a:txBody>
                  <a:tcPr marL="36200" marR="36200" marT="36200" marB="362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500" u="none" strike="noStrike" cap="none">
                          <a:solidFill>
                            <a:srgbClr val="373737"/>
                          </a:solidFill>
                        </a:rPr>
                        <a:t>3</a:t>
                      </a:r>
                      <a:endParaRPr sz="1500" u="none" strike="noStrike" cap="none">
                        <a:solidFill>
                          <a:srgbClr val="373737"/>
                        </a:solidFill>
                      </a:endParaRPr>
                    </a:p>
                  </a:txBody>
                  <a:tcPr marL="36200" marR="36200" marT="36200" marB="362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500" u="none" strike="noStrike" cap="none">
                          <a:solidFill>
                            <a:srgbClr val="373737"/>
                          </a:solidFill>
                        </a:rPr>
                        <a:t>A</a:t>
                      </a:r>
                      <a:endParaRPr sz="1500" u="none" strike="noStrike" cap="none">
                        <a:solidFill>
                          <a:srgbClr val="373737"/>
                        </a:solidFill>
                      </a:endParaRPr>
                    </a:p>
                  </a:txBody>
                  <a:tcPr marL="36200" marR="36200" marT="36200" marB="362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500" u="none" strike="noStrike" cap="none">
                          <a:solidFill>
                            <a:srgbClr val="373737"/>
                          </a:solidFill>
                        </a:rPr>
                        <a:t>Caso 2</a:t>
                      </a:r>
                      <a:endParaRPr sz="1500" u="none" strike="noStrike" cap="none">
                        <a:solidFill>
                          <a:srgbClr val="373737"/>
                        </a:solidFill>
                      </a:endParaRPr>
                    </a:p>
                  </a:txBody>
                  <a:tcPr marL="36200" marR="36200" marT="36200" marB="362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500" u="none" strike="noStrike" cap="none">
                          <a:solidFill>
                            <a:srgbClr val="373737"/>
                          </a:solidFill>
                        </a:rPr>
                        <a:t>95.67</a:t>
                      </a:r>
                      <a:endParaRPr sz="1500" u="none" strike="noStrike" cap="none">
                        <a:solidFill>
                          <a:srgbClr val="373737"/>
                        </a:solidFill>
                      </a:endParaRPr>
                    </a:p>
                  </a:txBody>
                  <a:tcPr marL="36200" marR="36200" marT="36200" marB="362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500" u="none" strike="noStrike" cap="none">
                          <a:solidFill>
                            <a:srgbClr val="373737"/>
                          </a:solidFill>
                        </a:rPr>
                        <a:t>4</a:t>
                      </a:r>
                      <a:endParaRPr sz="1500" u="none" strike="noStrike" cap="none">
                        <a:solidFill>
                          <a:srgbClr val="373737"/>
                        </a:solidFill>
                      </a:endParaRPr>
                    </a:p>
                  </a:txBody>
                  <a:tcPr marL="36200" marR="36200" marT="36200" marB="362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500" u="none" strike="noStrike" cap="none">
                          <a:solidFill>
                            <a:srgbClr val="373737"/>
                          </a:solidFill>
                        </a:rPr>
                        <a:t>A+B</a:t>
                      </a:r>
                      <a:endParaRPr sz="1500" u="none" strike="noStrike" cap="none">
                        <a:solidFill>
                          <a:srgbClr val="373737"/>
                        </a:solidFill>
                      </a:endParaRPr>
                    </a:p>
                  </a:txBody>
                  <a:tcPr marL="36200" marR="36200" marT="36200" marB="362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500" u="none" strike="noStrike" cap="none">
                          <a:solidFill>
                            <a:srgbClr val="373737"/>
                          </a:solidFill>
                        </a:rPr>
                        <a:t>Caso 3</a:t>
                      </a:r>
                      <a:endParaRPr sz="1500" u="none" strike="noStrike" cap="none">
                        <a:solidFill>
                          <a:srgbClr val="373737"/>
                        </a:solidFill>
                      </a:endParaRPr>
                    </a:p>
                  </a:txBody>
                  <a:tcPr marL="36200" marR="36200" marT="36200" marB="362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500" u="none" strike="noStrike" cap="none">
                          <a:solidFill>
                            <a:srgbClr val="373737"/>
                          </a:solidFill>
                        </a:rPr>
                        <a:t>92.69</a:t>
                      </a:r>
                      <a:endParaRPr sz="1500" u="none" strike="noStrike" cap="none">
                        <a:solidFill>
                          <a:srgbClr val="373737"/>
                        </a:solidFill>
                      </a:endParaRPr>
                    </a:p>
                  </a:txBody>
                  <a:tcPr marL="36200" marR="36200" marT="36200" marB="362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500" u="none" strike="noStrike" cap="none">
                          <a:solidFill>
                            <a:srgbClr val="373737"/>
                          </a:solidFill>
                        </a:rPr>
                        <a:t>2</a:t>
                      </a:r>
                      <a:endParaRPr sz="1500" u="none" strike="noStrike" cap="none">
                        <a:solidFill>
                          <a:srgbClr val="373737"/>
                        </a:solidFill>
                      </a:endParaRPr>
                    </a:p>
                  </a:txBody>
                  <a:tcPr marL="36200" marR="36200" marT="36200" marB="362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500" u="none" strike="noStrike" cap="none">
                          <a:solidFill>
                            <a:srgbClr val="373737"/>
                          </a:solidFill>
                        </a:rPr>
                        <a:t>B</a:t>
                      </a:r>
                      <a:endParaRPr sz="1500" u="none" strike="noStrike" cap="none">
                        <a:solidFill>
                          <a:srgbClr val="373737"/>
                        </a:solidFill>
                      </a:endParaRPr>
                    </a:p>
                  </a:txBody>
                  <a:tcPr marL="36200" marR="36200" marT="36200" marB="362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4" name="Google Shape;124;p4"/>
          <p:cNvSpPr txBox="1"/>
          <p:nvPr/>
        </p:nvSpPr>
        <p:spPr>
          <a:xfrm>
            <a:off x="5528350" y="3827950"/>
            <a:ext cx="54096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500" b="1">
                <a:solidFill>
                  <a:srgbClr val="373737"/>
                </a:solidFill>
              </a:rPr>
              <a:t>Tabela 1. Building Information Modeling (BIM)</a:t>
            </a:r>
            <a:endParaRPr>
              <a:solidFill>
                <a:srgbClr val="373737"/>
              </a:solidFill>
            </a:endParaRPr>
          </a:p>
        </p:txBody>
      </p:sp>
      <p:sp>
        <p:nvSpPr>
          <p:cNvPr id="125" name="Google Shape;125;p4"/>
          <p:cNvSpPr txBox="1"/>
          <p:nvPr/>
        </p:nvSpPr>
        <p:spPr>
          <a:xfrm>
            <a:off x="184557" y="2267568"/>
            <a:ext cx="3816900" cy="16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373737"/>
              </a:buClr>
              <a:buSzPts val="2500"/>
              <a:buChar char="▪"/>
            </a:pPr>
            <a:r>
              <a:rPr lang="pt-BR" sz="2500" b="1">
                <a:solidFill>
                  <a:srgbClr val="373737"/>
                </a:solidFill>
              </a:rPr>
              <a:t>Tópico 1</a:t>
            </a:r>
            <a:endParaRPr>
              <a:solidFill>
                <a:srgbClr val="373737"/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373737"/>
              </a:buClr>
              <a:buSzPts val="2500"/>
              <a:buChar char="▪"/>
            </a:pPr>
            <a:r>
              <a:rPr lang="pt-BR" sz="2500" b="1">
                <a:solidFill>
                  <a:srgbClr val="373737"/>
                </a:solidFill>
              </a:rPr>
              <a:t>Tópico 2</a:t>
            </a:r>
            <a:endParaRPr>
              <a:solidFill>
                <a:srgbClr val="373737"/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373737"/>
              </a:buClr>
              <a:buSzPts val="2500"/>
              <a:buChar char="▪"/>
            </a:pPr>
            <a:r>
              <a:rPr lang="pt-BR" sz="2500" b="1">
                <a:solidFill>
                  <a:srgbClr val="373737"/>
                </a:solidFill>
              </a:rPr>
              <a:t>Tópico 3</a:t>
            </a:r>
            <a:endParaRPr>
              <a:solidFill>
                <a:srgbClr val="373737"/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373737"/>
              </a:buClr>
              <a:buSzPts val="2500"/>
              <a:buChar char="▪"/>
            </a:pPr>
            <a:r>
              <a:rPr lang="pt-BR" sz="2500" b="1">
                <a:solidFill>
                  <a:srgbClr val="373737"/>
                </a:solidFill>
              </a:rPr>
              <a:t>Tópico 4</a:t>
            </a:r>
            <a:endParaRPr>
              <a:solidFill>
                <a:srgbClr val="373737"/>
              </a:solidFill>
            </a:endParaRPr>
          </a:p>
        </p:txBody>
      </p:sp>
      <p:sp>
        <p:nvSpPr>
          <p:cNvPr id="126" name="Google Shape;126;p4"/>
          <p:cNvSpPr txBox="1">
            <a:spLocks noGrp="1"/>
          </p:cNvSpPr>
          <p:nvPr>
            <p:ph type="sldNum" idx="12"/>
          </p:nvPr>
        </p:nvSpPr>
        <p:spPr>
          <a:xfrm>
            <a:off x="9448799" y="636703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2000" b="1">
                <a:solidFill>
                  <a:srgbClr val="373737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 sz="2000" b="1">
              <a:solidFill>
                <a:srgbClr val="37373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4"/>
          <p:cNvSpPr/>
          <p:nvPr/>
        </p:nvSpPr>
        <p:spPr>
          <a:xfrm>
            <a:off x="0" y="6812804"/>
            <a:ext cx="12192000" cy="62952"/>
          </a:xfrm>
          <a:prstGeom prst="rect">
            <a:avLst/>
          </a:prstGeom>
          <a:solidFill>
            <a:srgbClr val="E91C3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138;p5">
            <a:extLst>
              <a:ext uri="{FF2B5EF4-FFF2-40B4-BE49-F238E27FC236}">
                <a16:creationId xmlns:a16="http://schemas.microsoft.com/office/drawing/2014/main" id="{18A4B679-3C19-E9D8-7730-BA22280CEAE5}"/>
              </a:ext>
            </a:extLst>
          </p:cNvPr>
          <p:cNvSpPr/>
          <p:nvPr/>
        </p:nvSpPr>
        <p:spPr>
          <a:xfrm>
            <a:off x="0" y="760635"/>
            <a:ext cx="12192000" cy="62952"/>
          </a:xfrm>
          <a:prstGeom prst="rect">
            <a:avLst/>
          </a:prstGeom>
          <a:solidFill>
            <a:srgbClr val="E91C3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37343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140;p5">
            <a:extLst>
              <a:ext uri="{FF2B5EF4-FFF2-40B4-BE49-F238E27FC236}">
                <a16:creationId xmlns:a16="http://schemas.microsoft.com/office/drawing/2014/main" id="{396A04B1-2530-F422-21F7-541769155736}"/>
              </a:ext>
            </a:extLst>
          </p:cNvPr>
          <p:cNvSpPr txBox="1"/>
          <p:nvPr/>
        </p:nvSpPr>
        <p:spPr>
          <a:xfrm>
            <a:off x="8024727" y="158749"/>
            <a:ext cx="4142100" cy="569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9º ENCONTRO ACADÊMICO DE BIM DE MINAS GERAIS</a:t>
            </a:r>
            <a:br>
              <a:rPr lang="pt-BR" sz="9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pt-BR" sz="9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07 DE NOVEMB</a:t>
            </a:r>
            <a:r>
              <a:rPr lang="pt-BR" sz="900" b="1" dirty="0">
                <a:solidFill>
                  <a:schemeClr val="dk1"/>
                </a:solidFill>
              </a:rPr>
              <a:t>RO</a:t>
            </a:r>
            <a:r>
              <a:rPr lang="pt-BR" sz="9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900" b="1" dirty="0">
                <a:solidFill>
                  <a:schemeClr val="dk1"/>
                </a:solidFill>
              </a:rPr>
              <a:t>DE</a:t>
            </a:r>
            <a:r>
              <a:rPr lang="pt-BR" sz="9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202</a:t>
            </a:r>
            <a:r>
              <a:rPr lang="pt-BR" sz="900" b="1" dirty="0">
                <a:solidFill>
                  <a:schemeClr val="dk1"/>
                </a:solidFill>
              </a:rPr>
              <a:t>5</a:t>
            </a:r>
            <a:endParaRPr sz="12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6" name="Imagem 5" descr="Logotipo&#10;&#10;O conteúdo gerado por IA pode estar incorreto.">
            <a:extLst>
              <a:ext uri="{FF2B5EF4-FFF2-40B4-BE49-F238E27FC236}">
                <a16:creationId xmlns:a16="http://schemas.microsoft.com/office/drawing/2014/main" id="{85B75265-DEA0-22C2-123D-C4C3C9BC2E2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" r="1035" b="33574"/>
          <a:stretch>
            <a:fillRect/>
          </a:stretch>
        </p:blipFill>
        <p:spPr>
          <a:xfrm>
            <a:off x="35325" y="26178"/>
            <a:ext cx="3363196" cy="69772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"/>
          <p:cNvSpPr txBox="1"/>
          <p:nvPr/>
        </p:nvSpPr>
        <p:spPr>
          <a:xfrm>
            <a:off x="184557" y="904143"/>
            <a:ext cx="11274805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1">
                <a:solidFill>
                  <a:srgbClr val="373737"/>
                </a:solidFill>
              </a:rPr>
              <a:t>CONCLUSÃO</a:t>
            </a:r>
            <a:endParaRPr>
              <a:solidFill>
                <a:srgbClr val="373737"/>
              </a:solidFill>
            </a:endParaRPr>
          </a:p>
        </p:txBody>
      </p:sp>
      <p:sp>
        <p:nvSpPr>
          <p:cNvPr id="136" name="Google Shape;136;p5"/>
          <p:cNvSpPr txBox="1"/>
          <p:nvPr/>
        </p:nvSpPr>
        <p:spPr>
          <a:xfrm>
            <a:off x="184557" y="2267568"/>
            <a:ext cx="3816900" cy="16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373737"/>
              </a:buClr>
              <a:buSzPts val="2500"/>
              <a:buChar char="▪"/>
            </a:pPr>
            <a:r>
              <a:rPr lang="pt-BR" sz="2500" b="1">
                <a:solidFill>
                  <a:srgbClr val="373737"/>
                </a:solidFill>
              </a:rPr>
              <a:t>Tópico 1</a:t>
            </a:r>
            <a:endParaRPr>
              <a:solidFill>
                <a:srgbClr val="373737"/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373737"/>
              </a:buClr>
              <a:buSzPts val="2500"/>
              <a:buChar char="▪"/>
            </a:pPr>
            <a:r>
              <a:rPr lang="pt-BR" sz="2500" b="1">
                <a:solidFill>
                  <a:srgbClr val="373737"/>
                </a:solidFill>
              </a:rPr>
              <a:t>Tópico 2</a:t>
            </a:r>
            <a:endParaRPr>
              <a:solidFill>
                <a:srgbClr val="373737"/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373737"/>
              </a:buClr>
              <a:buSzPts val="2500"/>
              <a:buChar char="▪"/>
            </a:pPr>
            <a:r>
              <a:rPr lang="pt-BR" sz="2500" b="1">
                <a:solidFill>
                  <a:srgbClr val="373737"/>
                </a:solidFill>
              </a:rPr>
              <a:t>Tópico 3</a:t>
            </a:r>
            <a:endParaRPr>
              <a:solidFill>
                <a:srgbClr val="373737"/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373737"/>
              </a:buClr>
              <a:buSzPts val="2500"/>
              <a:buChar char="▪"/>
            </a:pPr>
            <a:r>
              <a:rPr lang="pt-BR" sz="2500" b="1">
                <a:solidFill>
                  <a:srgbClr val="373737"/>
                </a:solidFill>
              </a:rPr>
              <a:t>Tópico 4</a:t>
            </a:r>
            <a:endParaRPr>
              <a:solidFill>
                <a:srgbClr val="373737"/>
              </a:solidFill>
            </a:endParaRPr>
          </a:p>
        </p:txBody>
      </p:sp>
      <p:sp>
        <p:nvSpPr>
          <p:cNvPr id="137" name="Google Shape;137;p5"/>
          <p:cNvSpPr txBox="1">
            <a:spLocks noGrp="1"/>
          </p:cNvSpPr>
          <p:nvPr>
            <p:ph type="sldNum" idx="12"/>
          </p:nvPr>
        </p:nvSpPr>
        <p:spPr>
          <a:xfrm>
            <a:off x="9448799" y="636703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2000" b="1">
                <a:solidFill>
                  <a:srgbClr val="373737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 sz="2000" b="1">
              <a:solidFill>
                <a:srgbClr val="37373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5"/>
          <p:cNvSpPr/>
          <p:nvPr/>
        </p:nvSpPr>
        <p:spPr>
          <a:xfrm>
            <a:off x="0" y="760635"/>
            <a:ext cx="12192000" cy="62952"/>
          </a:xfrm>
          <a:prstGeom prst="rect">
            <a:avLst/>
          </a:prstGeom>
          <a:solidFill>
            <a:srgbClr val="E91C3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37343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5"/>
          <p:cNvSpPr/>
          <p:nvPr/>
        </p:nvSpPr>
        <p:spPr>
          <a:xfrm>
            <a:off x="0" y="6812804"/>
            <a:ext cx="12192000" cy="62952"/>
          </a:xfrm>
          <a:prstGeom prst="rect">
            <a:avLst/>
          </a:prstGeom>
          <a:solidFill>
            <a:srgbClr val="E91C3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140;p5">
            <a:extLst>
              <a:ext uri="{FF2B5EF4-FFF2-40B4-BE49-F238E27FC236}">
                <a16:creationId xmlns:a16="http://schemas.microsoft.com/office/drawing/2014/main" id="{5485CBFB-3401-6E92-2D83-2C4225DECCD2}"/>
              </a:ext>
            </a:extLst>
          </p:cNvPr>
          <p:cNvSpPr txBox="1"/>
          <p:nvPr/>
        </p:nvSpPr>
        <p:spPr>
          <a:xfrm>
            <a:off x="8024727" y="158749"/>
            <a:ext cx="4142100" cy="569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9º ENCONTRO ACADÊMICO DE BIM DE MINAS GERAIS</a:t>
            </a:r>
            <a:br>
              <a:rPr lang="pt-BR" sz="9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pt-BR" sz="9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07 DE NOVEMB</a:t>
            </a:r>
            <a:r>
              <a:rPr lang="pt-BR" sz="900" b="1" dirty="0">
                <a:solidFill>
                  <a:schemeClr val="dk1"/>
                </a:solidFill>
              </a:rPr>
              <a:t>RO</a:t>
            </a:r>
            <a:r>
              <a:rPr lang="pt-BR" sz="9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900" b="1" dirty="0">
                <a:solidFill>
                  <a:schemeClr val="dk1"/>
                </a:solidFill>
              </a:rPr>
              <a:t>DE</a:t>
            </a:r>
            <a:r>
              <a:rPr lang="pt-BR" sz="9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202</a:t>
            </a:r>
            <a:r>
              <a:rPr lang="pt-BR" sz="900" b="1" dirty="0">
                <a:solidFill>
                  <a:schemeClr val="dk1"/>
                </a:solidFill>
              </a:rPr>
              <a:t>5</a:t>
            </a:r>
            <a:endParaRPr sz="12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" name="Imagem 2" descr="Logotipo&#10;&#10;O conteúdo gerado por IA pode estar incorreto.">
            <a:extLst>
              <a:ext uri="{FF2B5EF4-FFF2-40B4-BE49-F238E27FC236}">
                <a16:creationId xmlns:a16="http://schemas.microsoft.com/office/drawing/2014/main" id="{CC25DC9C-C4DF-7020-8C89-79D71AA7217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" r="1035" b="33574"/>
          <a:stretch>
            <a:fillRect/>
          </a:stretch>
        </p:blipFill>
        <p:spPr>
          <a:xfrm>
            <a:off x="35325" y="26178"/>
            <a:ext cx="3363196" cy="69772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174</Words>
  <Application>Microsoft Office PowerPoint</Application>
  <PresentationFormat>Widescreen</PresentationFormat>
  <Paragraphs>50</Paragraphs>
  <Slides>5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Daniel  Santos</dc:creator>
  <cp:lastModifiedBy>Dayane Ferreira</cp:lastModifiedBy>
  <cp:revision>2</cp:revision>
  <dcterms:created xsi:type="dcterms:W3CDTF">2020-08-01T17:14:13Z</dcterms:created>
  <dcterms:modified xsi:type="dcterms:W3CDTF">2025-08-21T14:36:39Z</dcterms:modified>
</cp:coreProperties>
</file>