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hxiuEhE9P7afThA/Z/1o6vhyDC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DBDEB9E-C3C5-4E7A-8AB6-1882D164BE42}">
  <a:tblStyle styleId="{FDBDEB9E-C3C5-4E7A-8AB6-1882D164BE4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243280" y="1734248"/>
            <a:ext cx="11467750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5000" u="none" cap="none" strike="noStrike">
                <a:solidFill>
                  <a:srgbClr val="373737"/>
                </a:solidFill>
              </a:rPr>
              <a:t>TÍTULO DO TRABALHO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140903" y="4940233"/>
            <a:ext cx="10570200" cy="11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50">
                <a:solidFill>
                  <a:srgbClr val="373737"/>
                </a:solidFill>
              </a:rPr>
              <a:t>AUTOR 1 - INSTITUIÇÃO</a:t>
            </a:r>
            <a:endParaRPr>
              <a:solidFill>
                <a:srgbClr val="373737"/>
              </a:solidFill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50">
                <a:solidFill>
                  <a:srgbClr val="373737"/>
                </a:solidFill>
              </a:rPr>
              <a:t>AUTOR 2 - INSTITUIÇÃO</a:t>
            </a:r>
            <a:endParaRPr>
              <a:solidFill>
                <a:srgbClr val="373737"/>
              </a:solidFill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50">
                <a:solidFill>
                  <a:srgbClr val="373737"/>
                </a:solidFill>
              </a:rPr>
              <a:t>AUTOR 3 - INSTITUIÇÃO</a:t>
            </a:r>
            <a:endParaRPr b="1" sz="2000">
              <a:solidFill>
                <a:srgbClr val="373737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8024727" y="158749"/>
            <a:ext cx="4142105" cy="5689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>
                <a:solidFill>
                  <a:srgbClr val="373737"/>
                </a:solidFill>
              </a:rPr>
              <a:t>7</a:t>
            </a:r>
            <a:r>
              <a:rPr b="1" lang="pt-BR" sz="900">
                <a:solidFill>
                  <a:srgbClr val="373737"/>
                </a:solidFill>
              </a:rPr>
              <a:t>º ENCONTRO ACADÊMICO DE BIM DE MINAS GERAIS</a:t>
            </a:r>
            <a:br>
              <a:rPr b="1" lang="pt-BR" sz="900">
                <a:solidFill>
                  <a:srgbClr val="373737"/>
                </a:solidFill>
              </a:rPr>
            </a:br>
            <a:r>
              <a:rPr b="1" lang="pt-BR" sz="900">
                <a:solidFill>
                  <a:srgbClr val="373737"/>
                </a:solidFill>
              </a:rPr>
              <a:t>2</a:t>
            </a:r>
            <a:r>
              <a:rPr b="1" lang="pt-BR" sz="900">
                <a:solidFill>
                  <a:srgbClr val="373737"/>
                </a:solidFill>
              </a:rPr>
              <a:t>7</a:t>
            </a:r>
            <a:r>
              <a:rPr b="1" lang="pt-BR" sz="900">
                <a:solidFill>
                  <a:srgbClr val="373737"/>
                </a:solidFill>
              </a:rPr>
              <a:t> DE OUTUBRO </a:t>
            </a:r>
            <a:r>
              <a:rPr b="1" lang="pt-BR" sz="900">
                <a:solidFill>
                  <a:srgbClr val="373737"/>
                </a:solidFill>
              </a:rPr>
              <a:t>DE</a:t>
            </a:r>
            <a:r>
              <a:rPr b="1" lang="pt-BR" sz="900">
                <a:solidFill>
                  <a:srgbClr val="373737"/>
                </a:solidFill>
              </a:rPr>
              <a:t> 202</a:t>
            </a:r>
            <a:r>
              <a:rPr b="1" lang="pt-BR" sz="900">
                <a:solidFill>
                  <a:srgbClr val="373737"/>
                </a:solidFill>
              </a:rPr>
              <a:t>3</a:t>
            </a:r>
            <a:br>
              <a:rPr b="1" lang="pt-BR" sz="900">
                <a:solidFill>
                  <a:srgbClr val="373737"/>
                </a:solidFill>
              </a:rPr>
            </a:br>
            <a:r>
              <a:rPr b="1" lang="pt-BR" sz="900">
                <a:solidFill>
                  <a:srgbClr val="373737"/>
                </a:solidFill>
              </a:rPr>
              <a:t>BELO HORIZONTE</a:t>
            </a:r>
            <a:r>
              <a:rPr b="1" lang="pt-BR" sz="900">
                <a:solidFill>
                  <a:srgbClr val="373737"/>
                </a:solidFill>
              </a:rPr>
              <a:t>, </a:t>
            </a:r>
            <a:r>
              <a:rPr b="1" lang="pt-BR" sz="900">
                <a:solidFill>
                  <a:srgbClr val="373737"/>
                </a:solidFill>
              </a:rPr>
              <a:t>MG</a:t>
            </a:r>
            <a:endParaRPr sz="900">
              <a:solidFill>
                <a:srgbClr val="373737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760635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34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0" y="6812804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 b="27373" l="0" r="-10192" t="0"/>
          <a:stretch/>
        </p:blipFill>
        <p:spPr>
          <a:xfrm>
            <a:off x="25168" y="29986"/>
            <a:ext cx="3424594" cy="697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/>
        </p:nvSpPr>
        <p:spPr>
          <a:xfrm>
            <a:off x="184557" y="899175"/>
            <a:ext cx="1183686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rgbClr val="373737"/>
                </a:solidFill>
              </a:rPr>
              <a:t>INTRODUÇÃO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184557" y="2267568"/>
            <a:ext cx="38169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1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2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3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4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100" name="Google Shape;100;p2"/>
          <p:cNvSpPr txBox="1"/>
          <p:nvPr>
            <p:ph idx="12" type="sldNum"/>
          </p:nvPr>
        </p:nvSpPr>
        <p:spPr>
          <a:xfrm>
            <a:off x="9448799" y="63670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pt-BR" sz="200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2000">
              <a:solidFill>
                <a:srgbClr val="3737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99393" y="2683931"/>
            <a:ext cx="5346116" cy="2666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 txBox="1"/>
          <p:nvPr/>
        </p:nvSpPr>
        <p:spPr>
          <a:xfrm>
            <a:off x="5775355" y="5422055"/>
            <a:ext cx="5194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373737"/>
                </a:solidFill>
              </a:rPr>
              <a:t>Figura 1. Building Information Modeling (BIM)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0" y="760635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34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0" y="6812804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8024727" y="158749"/>
            <a:ext cx="4142100" cy="569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>
                <a:solidFill>
                  <a:schemeClr val="dk1"/>
                </a:solidFill>
              </a:rPr>
              <a:t>7</a:t>
            </a: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º ENCONTRO ACADÊMICO DE BIM DE MINAS GERAIS</a:t>
            </a:r>
            <a:b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pt-BR" sz="900">
                <a:solidFill>
                  <a:schemeClr val="dk1"/>
                </a:solidFill>
              </a:rPr>
              <a:t>7</a:t>
            </a: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OUTUBRO </a:t>
            </a:r>
            <a:r>
              <a:rPr b="1" lang="pt-BR" sz="900">
                <a:solidFill>
                  <a:schemeClr val="dk1"/>
                </a:solidFill>
              </a:rPr>
              <a:t>DE</a:t>
            </a: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b="1" lang="pt-BR" sz="900">
                <a:solidFill>
                  <a:schemeClr val="dk1"/>
                </a:solidFill>
              </a:rPr>
              <a:t>3</a:t>
            </a:r>
            <a:b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BELO HORIZONTE, MG</a:t>
            </a:r>
            <a:b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6" name="Google Shape;106;p2"/>
          <p:cNvPicPr preferRelativeResize="0"/>
          <p:nvPr/>
        </p:nvPicPr>
        <p:blipFill rotWithShape="1">
          <a:blip r:embed="rId4">
            <a:alphaModFix/>
          </a:blip>
          <a:srcRect b="27373" l="0" r="-10192" t="0"/>
          <a:stretch/>
        </p:blipFill>
        <p:spPr>
          <a:xfrm>
            <a:off x="25168" y="29986"/>
            <a:ext cx="3424594" cy="697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/>
          <p:nvPr/>
        </p:nvSpPr>
        <p:spPr>
          <a:xfrm>
            <a:off x="184557" y="904143"/>
            <a:ext cx="1127480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rgbClr val="373737"/>
                </a:solidFill>
              </a:rPr>
              <a:t>METODOLOGIA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184557" y="2267568"/>
            <a:ext cx="38169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1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2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3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4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113" name="Google Shape;113;p3"/>
          <p:cNvSpPr txBox="1"/>
          <p:nvPr>
            <p:ph idx="12" type="sldNum"/>
          </p:nvPr>
        </p:nvSpPr>
        <p:spPr>
          <a:xfrm>
            <a:off x="9448799" y="63670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pt-BR" sz="200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2000">
              <a:solidFill>
                <a:srgbClr val="3737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0" y="760635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34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0" y="6812804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8024727" y="158749"/>
            <a:ext cx="4142100" cy="569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>
                <a:solidFill>
                  <a:srgbClr val="373737"/>
                </a:solidFill>
              </a:rPr>
              <a:t>7º ENCONTRO ACADÊMICO DE BIM DE MINAS GERAIS</a:t>
            </a:r>
            <a:br>
              <a:rPr b="1" lang="pt-BR" sz="900">
                <a:solidFill>
                  <a:srgbClr val="373737"/>
                </a:solidFill>
              </a:rPr>
            </a:br>
            <a:r>
              <a:rPr b="1" lang="pt-BR" sz="900">
                <a:solidFill>
                  <a:srgbClr val="373737"/>
                </a:solidFill>
              </a:rPr>
              <a:t>27 DE OUTUBRO DE 2023</a:t>
            </a:r>
            <a:br>
              <a:rPr b="1" lang="pt-BR" sz="900">
                <a:solidFill>
                  <a:srgbClr val="373737"/>
                </a:solidFill>
              </a:rPr>
            </a:br>
            <a:r>
              <a:rPr b="1" lang="pt-BR" sz="900">
                <a:solidFill>
                  <a:srgbClr val="373737"/>
                </a:solidFill>
              </a:rPr>
              <a:t>BELO HORIZONTE, MG</a:t>
            </a:r>
            <a:br>
              <a:rPr b="1" lang="pt-BR" sz="900">
                <a:solidFill>
                  <a:srgbClr val="373737"/>
                </a:solidFill>
              </a:rPr>
            </a:br>
            <a:endParaRPr sz="1200">
              <a:solidFill>
                <a:srgbClr val="373737"/>
              </a:solidFill>
            </a:endParaRPr>
          </a:p>
        </p:txBody>
      </p:sp>
      <p:pic>
        <p:nvPicPr>
          <p:cNvPr id="117" name="Google Shape;117;p3"/>
          <p:cNvPicPr preferRelativeResize="0"/>
          <p:nvPr/>
        </p:nvPicPr>
        <p:blipFill rotWithShape="1">
          <a:blip r:embed="rId3">
            <a:alphaModFix/>
          </a:blip>
          <a:srcRect b="27373" l="0" r="-10192" t="0"/>
          <a:stretch/>
        </p:blipFill>
        <p:spPr>
          <a:xfrm>
            <a:off x="25168" y="29986"/>
            <a:ext cx="3424594" cy="697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/>
        </p:nvSpPr>
        <p:spPr>
          <a:xfrm>
            <a:off x="184557" y="904143"/>
            <a:ext cx="1127480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rgbClr val="373737"/>
                </a:solidFill>
              </a:rPr>
              <a:t>RESULTADOS E DISCUSSÕES</a:t>
            </a:r>
            <a:endParaRPr>
              <a:solidFill>
                <a:srgbClr val="373737"/>
              </a:solidFill>
            </a:endParaRPr>
          </a:p>
        </p:txBody>
      </p:sp>
      <p:graphicFrame>
        <p:nvGraphicFramePr>
          <p:cNvPr id="123" name="Google Shape;123;p4"/>
          <p:cNvGraphicFramePr/>
          <p:nvPr/>
        </p:nvGraphicFramePr>
        <p:xfrm>
          <a:off x="5528344" y="226756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{FDBDEB9E-C3C5-4E7A-8AB6-1882D164BE42}</a:tableStyleId>
              </a:tblPr>
              <a:tblGrid>
                <a:gridCol w="1403275"/>
                <a:gridCol w="1338575"/>
                <a:gridCol w="1346200"/>
                <a:gridCol w="1321425"/>
              </a:tblGrid>
              <a:tr h="190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500" u="none" cap="none" strike="noStrike">
                          <a:solidFill>
                            <a:srgbClr val="373737"/>
                          </a:solidFill>
                        </a:rPr>
                        <a:t>Tempo de cálculo (min)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500" u="none" cap="none" strike="noStrike">
                          <a:solidFill>
                            <a:srgbClr val="373737"/>
                          </a:solidFill>
                        </a:rPr>
                        <a:t>Número de eventos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500" u="none" cap="none" strike="noStrike">
                          <a:solidFill>
                            <a:srgbClr val="373737"/>
                          </a:solidFill>
                        </a:rPr>
                        <a:t>Tipo de uso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Caso 1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100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3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A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Caso 2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95.67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4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A+B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Caso 3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92.69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2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cap="none" strike="noStrike">
                          <a:solidFill>
                            <a:srgbClr val="373737"/>
                          </a:solidFill>
                        </a:rPr>
                        <a:t>B</a:t>
                      </a:r>
                      <a:endParaRPr sz="1500" u="none" cap="none" strike="noStrike">
                        <a:solidFill>
                          <a:srgbClr val="373737"/>
                        </a:solidFill>
                      </a:endParaRPr>
                    </a:p>
                  </a:txBody>
                  <a:tcPr marT="36200" marB="36200" marR="36200" marL="36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4" name="Google Shape;124;p4"/>
          <p:cNvSpPr txBox="1"/>
          <p:nvPr/>
        </p:nvSpPr>
        <p:spPr>
          <a:xfrm>
            <a:off x="5528350" y="3827950"/>
            <a:ext cx="5409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373737"/>
                </a:solidFill>
              </a:rPr>
              <a:t>Tabela 1. Building Information Modeling (BIM)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184557" y="2267568"/>
            <a:ext cx="38169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1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2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3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4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126" name="Google Shape;126;p4"/>
          <p:cNvSpPr txBox="1"/>
          <p:nvPr>
            <p:ph idx="12" type="sldNum"/>
          </p:nvPr>
        </p:nvSpPr>
        <p:spPr>
          <a:xfrm>
            <a:off x="9448799" y="63670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pt-BR" sz="200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2000">
              <a:solidFill>
                <a:srgbClr val="3737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0" y="760635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34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0" y="6812804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8024727" y="158749"/>
            <a:ext cx="4142100" cy="569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>
                <a:solidFill>
                  <a:srgbClr val="373737"/>
                </a:solidFill>
              </a:rPr>
              <a:t>7º ENCONTRO ACADÊMICO DE BIM DE MINAS GERAIS</a:t>
            </a:r>
            <a:br>
              <a:rPr b="1" lang="pt-BR" sz="900">
                <a:solidFill>
                  <a:srgbClr val="373737"/>
                </a:solidFill>
              </a:rPr>
            </a:br>
            <a:r>
              <a:rPr b="1" lang="pt-BR" sz="900">
                <a:solidFill>
                  <a:srgbClr val="373737"/>
                </a:solidFill>
              </a:rPr>
              <a:t>27 DE OUTUBRO DE 2023</a:t>
            </a:r>
            <a:br>
              <a:rPr b="1" lang="pt-BR" sz="900">
                <a:solidFill>
                  <a:srgbClr val="373737"/>
                </a:solidFill>
              </a:rPr>
            </a:br>
            <a:r>
              <a:rPr b="1" lang="pt-BR" sz="900">
                <a:solidFill>
                  <a:srgbClr val="373737"/>
                </a:solidFill>
              </a:rPr>
              <a:t>BELO HORIZONTE, MG</a:t>
            </a:r>
            <a:br>
              <a:rPr b="1" lang="pt-BR" sz="900">
                <a:solidFill>
                  <a:srgbClr val="373737"/>
                </a:solidFill>
              </a:rPr>
            </a:br>
            <a:endParaRPr sz="1200">
              <a:solidFill>
                <a:srgbClr val="373737"/>
              </a:solidFill>
            </a:endParaRPr>
          </a:p>
        </p:txBody>
      </p:sp>
      <p:pic>
        <p:nvPicPr>
          <p:cNvPr id="130" name="Google Shape;130;p4"/>
          <p:cNvPicPr preferRelativeResize="0"/>
          <p:nvPr/>
        </p:nvPicPr>
        <p:blipFill rotWithShape="1">
          <a:blip r:embed="rId3">
            <a:alphaModFix/>
          </a:blip>
          <a:srcRect b="27373" l="0" r="-10192" t="0"/>
          <a:stretch/>
        </p:blipFill>
        <p:spPr>
          <a:xfrm>
            <a:off x="25168" y="29986"/>
            <a:ext cx="3424594" cy="697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 txBox="1"/>
          <p:nvPr/>
        </p:nvSpPr>
        <p:spPr>
          <a:xfrm>
            <a:off x="184557" y="904143"/>
            <a:ext cx="1127480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rgbClr val="373737"/>
                </a:solidFill>
              </a:rPr>
              <a:t>CONCLUSÃO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184557" y="2267568"/>
            <a:ext cx="38169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1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2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3</a:t>
            </a:r>
            <a:endParaRPr>
              <a:solidFill>
                <a:srgbClr val="373737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2500"/>
              <a:buChar char="▪"/>
            </a:pPr>
            <a:r>
              <a:rPr b="1" lang="pt-BR" sz="2500">
                <a:solidFill>
                  <a:srgbClr val="373737"/>
                </a:solidFill>
              </a:rPr>
              <a:t>Tópico 4</a:t>
            </a:r>
            <a:endParaRPr>
              <a:solidFill>
                <a:srgbClr val="373737"/>
              </a:solidFill>
            </a:endParaRPr>
          </a:p>
        </p:txBody>
      </p:sp>
      <p:sp>
        <p:nvSpPr>
          <p:cNvPr id="137" name="Google Shape;137;p5"/>
          <p:cNvSpPr txBox="1"/>
          <p:nvPr>
            <p:ph idx="12" type="sldNum"/>
          </p:nvPr>
        </p:nvSpPr>
        <p:spPr>
          <a:xfrm>
            <a:off x="9448799" y="63670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pt-BR" sz="200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2000">
              <a:solidFill>
                <a:srgbClr val="3737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/>
          <p:nvPr/>
        </p:nvSpPr>
        <p:spPr>
          <a:xfrm>
            <a:off x="0" y="760635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34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5"/>
          <p:cNvSpPr/>
          <p:nvPr/>
        </p:nvSpPr>
        <p:spPr>
          <a:xfrm>
            <a:off x="0" y="6812804"/>
            <a:ext cx="12192000" cy="62952"/>
          </a:xfrm>
          <a:prstGeom prst="rect">
            <a:avLst/>
          </a:prstGeom>
          <a:solidFill>
            <a:srgbClr val="E91C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8024727" y="158749"/>
            <a:ext cx="4142100" cy="569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>
                <a:solidFill>
                  <a:schemeClr val="dk1"/>
                </a:solidFill>
              </a:rPr>
              <a:t>7</a:t>
            </a: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º ENCONTRO ACADÊMICO DE BIM DE MINAS GERAIS</a:t>
            </a:r>
            <a:b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pt-BR" sz="900">
                <a:solidFill>
                  <a:schemeClr val="dk1"/>
                </a:solidFill>
              </a:rPr>
              <a:t>7</a:t>
            </a: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OUTUBRO </a:t>
            </a:r>
            <a:r>
              <a:rPr b="1" lang="pt-BR" sz="900">
                <a:solidFill>
                  <a:schemeClr val="dk1"/>
                </a:solidFill>
              </a:rPr>
              <a:t>DE</a:t>
            </a: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b="1" lang="pt-BR" sz="900">
                <a:solidFill>
                  <a:schemeClr val="dk1"/>
                </a:solidFill>
              </a:rPr>
              <a:t>3</a:t>
            </a:r>
            <a:b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BELO HORIZONTE, MG</a:t>
            </a:r>
            <a:br>
              <a:rPr b="1" lang="pt-BR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1" name="Google Shape;141;p5"/>
          <p:cNvPicPr preferRelativeResize="0"/>
          <p:nvPr/>
        </p:nvPicPr>
        <p:blipFill rotWithShape="1">
          <a:blip r:embed="rId3">
            <a:alphaModFix/>
          </a:blip>
          <a:srcRect b="27373" l="0" r="-10192" t="0"/>
          <a:stretch/>
        </p:blipFill>
        <p:spPr>
          <a:xfrm>
            <a:off x="25168" y="29986"/>
            <a:ext cx="3424594" cy="697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2020-08-01T17:14:13Z</dcterms:created>
  <dc:creator>Daniel  Santos</dc:creator>
</cp:coreProperties>
</file>